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6" r:id="rId6"/>
    <p:sldId id="267" r:id="rId7"/>
    <p:sldId id="269" r:id="rId8"/>
    <p:sldId id="274" r:id="rId9"/>
    <p:sldId id="264" r:id="rId10"/>
    <p:sldId id="265" r:id="rId11"/>
    <p:sldId id="268" r:id="rId12"/>
    <p:sldId id="272" r:id="rId13"/>
    <p:sldId id="273" r:id="rId14"/>
    <p:sldId id="275" r:id="rId15"/>
    <p:sldId id="259" r:id="rId16"/>
    <p:sldId id="260" r:id="rId17"/>
    <p:sldId id="261" r:id="rId18"/>
    <p:sldId id="276" r:id="rId19"/>
    <p:sldId id="278" r:id="rId20"/>
    <p:sldId id="277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3.bp.blogspot.com/_YV9Emh44roI/Svc7XYIMpwI/AAAAAAAAAA8/goEyf6hyCUE/s1600-h/zmist0.jpg" TargetMode="External"/><Relationship Id="rId7" Type="http://schemas.openxmlformats.org/officeDocument/2006/relationships/hyperlink" Target="http://1.bp.blogspot.com/_YV9Emh44roI/Svc74C5zxII/AAAAAAAAABM/RQLznzfXyg8/s1600-h/zmist2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4.bp.blogspot.com/_YV9Emh44roI/Svc7f4SzxrI/AAAAAAAAABE/6XEVVJkUxTU/s1600-h/zmist1.jpg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2.bp.blogspot.com/_YV9Emh44roI/Svc8hTGHFbI/AAAAAAAAABU/AlM1Tr1pP1g/s1600-h/zmist3.jpg" TargetMode="External"/><Relationship Id="rId7" Type="http://schemas.openxmlformats.org/officeDocument/2006/relationships/hyperlink" Target="http://1.bp.blogspot.com/_YV9Emh44roI/Svc-6fnSgfI/AAAAAAAAABk/FSIXMCzuteE/s1600-h/zmist5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4.bp.blogspot.com/_YV9Emh44roI/Svc-4fNBJhI/AAAAAAAAABc/LUoc7zmO4ps/s1600-h/zmist4.jp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2.bp.blogspot.com/_YV9Emh44roI/Svc-7wghnEI/AAAAAAAAABs/H95UlKGiZn0/s1600-h/zmist6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YV9Emh44roI/SvdBIdBNBbI/AAAAAAAAAB0/jnYMTngm8Js/s1600-h/zmist7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3.bp.blogspot.com/_YV9Emh44roI/SvdBKG1docI/AAAAAAAAAB8/OAirxXy-qFs/s1600-h/zmist8.jpg" TargetMode="Externa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2.xml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A4%D0%B0%D0%B9%D0%BB:%D0%98%D0%BD%D1%847-7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opcig.ru/uploads/posts/2011-03/1299677477_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5699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.s-microsoft.com/ru-ru/CMSImages/AcrossDevice_Word_430x208.png?version=6a808e00-1423-244c-2a5b-2c77596493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64" y="782326"/>
            <a:ext cx="4053736" cy="212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4005064"/>
            <a:ext cx="4392488" cy="12939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Текстовий редактор</a:t>
            </a:r>
          </a:p>
          <a:p>
            <a:pPr algn="ctr"/>
            <a:r>
              <a:rPr lang="en-US" sz="3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Microsoft Word </a:t>
            </a:r>
            <a:r>
              <a:rPr lang="uk-UA" sz="3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 </a:t>
            </a:r>
            <a:endParaRPr lang="ru-RU" sz="35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2050" name="Picture 2" descr="Графік навчального процесу – Івано-Франківський фаховий колед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89799" y="3456433"/>
            <a:ext cx="877468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вручну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й просто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застосувати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документа.</a:t>
            </a:r>
          </a:p>
          <a:p>
            <a:pPr algn="just"/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Стиль –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характеристик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таких як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шрифту,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вирівнювання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абзацу та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інтервал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та заливку.</a:t>
            </a:r>
          </a:p>
          <a:p>
            <a:pPr algn="just"/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кроків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шрифту заголовка як 16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жирний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Cambria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досягнути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того самого результату,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виконавши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застосувавши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вбудований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стиль "Заголовок 1".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Запам’ятовувати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характеристики стилю "Заголовок 1" не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відформатувати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заголовки в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документі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клацнути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мишею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кожного заголовка (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весь текст) і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колекції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пункт 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Заголовок 1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25" y="980728"/>
            <a:ext cx="4429778" cy="249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2046" y="46989"/>
            <a:ext cx="841845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3. Використання стилів. Правила стильового оформлення документів в різних режимах. Поняття про схему документа. Перегляд документів в різних режимах.  </a:t>
            </a:r>
            <a:endParaRPr lang="ru-RU" sz="1600" dirty="0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начало 2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 конец 2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3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2046" y="46989"/>
            <a:ext cx="841845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3. Використання стилів. Правила стильового оформлення документів в різних режимах. Поняття про схему документа. Перегляд документів в різних режимах.  </a:t>
            </a:r>
            <a:endParaRPr lang="ru-RU" sz="1600" dirty="0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начало 2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 конец 2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3027" y="851559"/>
            <a:ext cx="8630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відформатувати</a:t>
            </a:r>
            <a:r>
              <a:rPr lang="ru-RU" dirty="0"/>
              <a:t> </a:t>
            </a:r>
            <a:r>
              <a:rPr lang="ru-RU" dirty="0" err="1"/>
              <a:t>підзаголовки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вбудований</a:t>
            </a:r>
            <a:r>
              <a:rPr lang="ru-RU" dirty="0"/>
              <a:t> стиль "Заголовок 2",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розроблено</a:t>
            </a:r>
            <a:r>
              <a:rPr lang="ru-RU" dirty="0"/>
              <a:t> для </a:t>
            </a:r>
            <a:r>
              <a:rPr lang="ru-RU" dirty="0" err="1"/>
              <a:t>гармонійного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стилем "Заголовок 1".</a:t>
            </a:r>
          </a:p>
        </p:txBody>
      </p:sp>
      <p:pic>
        <p:nvPicPr>
          <p:cNvPr id="13314" name="Picture 2" descr="Зображення стрічки 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29" y="1628800"/>
            <a:ext cx="4767692" cy="1164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622" y="2953398"/>
            <a:ext cx="87700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</a:t>
            </a:r>
            <a:r>
              <a:rPr lang="ru-RU" dirty="0" err="1"/>
              <a:t>Експрес-стилі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, </a:t>
            </a:r>
            <a:r>
              <a:rPr lang="ru-RU" dirty="0" err="1"/>
              <a:t>розроблено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вони добре </a:t>
            </a:r>
            <a:r>
              <a:rPr lang="ru-RU" dirty="0" err="1"/>
              <a:t>поєднуються</a:t>
            </a:r>
            <a:r>
              <a:rPr lang="ru-RU" dirty="0"/>
              <a:t> один з одним.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експрес</a:t>
            </a:r>
            <a:r>
              <a:rPr lang="ru-RU" dirty="0"/>
              <a:t>-стиль "Заголовок 2" </a:t>
            </a:r>
            <a:r>
              <a:rPr lang="ru-RU" dirty="0" err="1"/>
              <a:t>виглядає</a:t>
            </a:r>
            <a:r>
              <a:rPr lang="ru-RU" dirty="0"/>
              <a:t> як </a:t>
            </a:r>
            <a:r>
              <a:rPr lang="ru-RU" dirty="0" err="1"/>
              <a:t>підпорядкований</a:t>
            </a:r>
            <a:r>
              <a:rPr lang="ru-RU" dirty="0"/>
              <a:t> </a:t>
            </a:r>
            <a:r>
              <a:rPr lang="ru-RU" dirty="0" err="1"/>
              <a:t>експрес</a:t>
            </a:r>
            <a:r>
              <a:rPr lang="ru-RU" dirty="0"/>
              <a:t>-стилю "Заголовок 1".</a:t>
            </a:r>
          </a:p>
          <a:p>
            <a:pPr algn="just"/>
            <a:r>
              <a:rPr lang="ru-RU" dirty="0"/>
              <a:t>2. </a:t>
            </a:r>
            <a:r>
              <a:rPr lang="ru-RU" dirty="0" err="1"/>
              <a:t>Основний</a:t>
            </a:r>
            <a:r>
              <a:rPr lang="ru-RU" dirty="0"/>
              <a:t> текст документа автоматично </a:t>
            </a:r>
            <a:r>
              <a:rPr lang="ru-RU" dirty="0" err="1"/>
              <a:t>форматується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експрес</a:t>
            </a:r>
            <a:r>
              <a:rPr lang="ru-RU" dirty="0"/>
              <a:t>-стилю.</a:t>
            </a:r>
          </a:p>
          <a:p>
            <a:pPr algn="just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форматування</a:t>
            </a:r>
            <a:r>
              <a:rPr lang="ru-RU" dirty="0"/>
              <a:t> тексту як </a:t>
            </a:r>
            <a:r>
              <a:rPr lang="ru-RU" dirty="0" err="1"/>
              <a:t>частини</a:t>
            </a:r>
            <a:r>
              <a:rPr lang="ru-RU" dirty="0"/>
              <a:t> списку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у списку автоматично </a:t>
            </a:r>
            <a:r>
              <a:rPr lang="ru-RU" dirty="0" err="1"/>
              <a:t>форматується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експрес</a:t>
            </a:r>
            <a:r>
              <a:rPr lang="ru-RU" dirty="0"/>
              <a:t>-стилю "Абзац списку".</a:t>
            </a:r>
          </a:p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буде </a:t>
            </a:r>
            <a:r>
              <a:rPr lang="ru-RU" dirty="0" err="1"/>
              <a:t>потрібно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заголовки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"Заголовок 1" і "Заголовок 2", і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Word</a:t>
            </a:r>
            <a:r>
              <a:rPr lang="ru-RU" dirty="0"/>
              <a:t> автоматично </a:t>
            </a:r>
            <a:r>
              <a:rPr lang="ru-RU" dirty="0" err="1"/>
              <a:t>оновить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екземпляри</a:t>
            </a:r>
            <a:r>
              <a:rPr lang="ru-RU" dirty="0"/>
              <a:t> </a:t>
            </a:r>
            <a:r>
              <a:rPr lang="ru-RU" dirty="0" err="1"/>
              <a:t>заголовків</a:t>
            </a:r>
            <a:r>
              <a:rPr lang="ru-RU" dirty="0"/>
              <a:t> у </a:t>
            </a:r>
            <a:r>
              <a:rPr lang="ru-RU" dirty="0" err="1"/>
              <a:t>документі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експрес-стилів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тему,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заголовків</a:t>
            </a:r>
            <a:r>
              <a:rPr lang="ru-RU" dirty="0"/>
              <a:t>, не </a:t>
            </a:r>
            <a:r>
              <a:rPr lang="ru-RU" dirty="0" err="1"/>
              <a:t>вносячи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стилів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2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начало 2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 конец 2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20688"/>
            <a:ext cx="87546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Розміри сторінки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це висота і ширина сторінки документа. Ці значення за замовчуванням задаються в сантиметрах. Розміри сторінки можна задати і форматом аркуша паперу (наприклад, А4, А5,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Letter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якщо висота і ширина сторінки збігаються з одним із стандартних значень.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83" y="3645024"/>
            <a:ext cx="4194175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99401" y="1821017"/>
            <a:ext cx="85558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це області сторінки вздовж її країв. На сторінці є верхнє, нижнє, ліве і праве поля. Розміри полів за замовчуванням задаються в сантиметрах. Ліве і праве поля частіше залишаються незаповненими, а на верхньому і нижньому полях можуть розміщуватися колонтитули.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документ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друкувати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аркуша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доцільно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дзеркальні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такому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полями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правого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846" y="75004"/>
            <a:ext cx="8418458" cy="374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5. Настроювання параметрів сторінок. Створення колонтитулів.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4846" y="3921511"/>
            <a:ext cx="4829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Орієнтація сторінки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це спосіб розміщення сторінки на площині. Розрізняють книжкову (вертикальну) і альбомну (горизонтальну) орієнтації (рис. 1.3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726" y="50820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Колонтитули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сolonne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стовпець, лат.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titulus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заголовок) – це службові повідомлення, які розміщуються на полях сторінки документа.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6534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Інформація колонтитула відображається на всіх сторінках документа або деякій його частині.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Word розрізняють верхній, нижній і бічні колонтитули. Колонтитули можуть містити номери сторінок, назву документа або поточного розділу, прізвище автора, графічні зображення тощо. Колонтитули першої сторінки, парних і непарних сторінок можуть відрізнятися.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291972"/>
            <a:ext cx="836854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замовчуванням програма Word встановлює такі значення властивостей сторінки: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верхнє поле – 1,5 см;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ліве поле –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нижнє поле – 1,5 см;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праве поле – 1,5 см;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розмір сторінки – А4 (ширина – 21 см, висота – 29,7 см);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орієнтація сторінки – книжкова;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 колонтитули – порожні.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12312" r="25342" b="47798"/>
          <a:stretch>
            <a:fillRect/>
          </a:stretch>
        </p:blipFill>
        <p:spPr bwMode="auto">
          <a:xfrm>
            <a:off x="3931737" y="4581128"/>
            <a:ext cx="4686300" cy="202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начало 8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9391" y="188640"/>
            <a:ext cx="841845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Практична робота «Використання стилів і шаблонів документа»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760" y="764704"/>
            <a:ext cx="8766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Резюме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короткий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біографії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Microsoft Word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бажаючим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резюме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шаблону.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Відкрийте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файл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Microsoft Word 2007: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клікніть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кнопку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Microsoft Office,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меню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File - New.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Microsoft Word 2010: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клікніть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вкладку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File,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меню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Як створити резюме в Microsoft 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24" y="1542013"/>
            <a:ext cx="2143125" cy="152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к створити резюме в Microsoft W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00" y="3177455"/>
            <a:ext cx="2143125" cy="152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760" y="3413556"/>
            <a:ext cx="61024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шаблон.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нового документа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можете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шаблон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резюме,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вас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жорсткому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диску, так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завантажити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шаблон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 сайту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Microsoft.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шаблон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жорсткого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диска,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Installed Templates"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шаблони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шаблонів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резюме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сторінці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Installed Templates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Заповнити власні дані,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враховуючи навчальні заклади з дитячим садком включно. До резюме додати власне фото.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Як створити резюме в Microsoft W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99" y="4869159"/>
            <a:ext cx="2143125" cy="152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9" name="Рисунок 7" descr="Описание: http://3.bp.blogspot.com/_YV9Emh44roI/Svc7XYIMpwI/AAAAAAAAAA8/goEyf6hyCUE/s400/zmist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94" y="925230"/>
            <a:ext cx="209618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8" descr="Описание: http://4.bp.blogspot.com/_YV9Emh44roI/Svc7f4SzxrI/AAAAAAAAABE/6XEVVJkUxTU/s400/zmist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09" y="3164339"/>
            <a:ext cx="2627784" cy="15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67026" y="998147"/>
            <a:ext cx="57961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розділів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параграфів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підпорядкованість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Виділити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розділу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вказати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стиль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Заголовок 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78445" y="2269282"/>
            <a:ext cx="5784717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Виділити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параграфів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вказати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них стиль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Заголовок 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62198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4120" y="192390"/>
            <a:ext cx="6828483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Автоматичне створення змісту документа.</a:t>
            </a:r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198908" y="2936374"/>
            <a:ext cx="576425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Шрифти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інтервали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усе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обов’язково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повинна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стиль. Таким чином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розділів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матимуть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стиль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Заголовок 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параграфів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Заголовок 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параграфи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підпункти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для них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вказувати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стиль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Заголовок 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курсор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 повинен бути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 обрати меню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Ссылка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Оглавление и указатели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старіших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версіях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MS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просто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Оглавление и указатели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3" name="Рисунок 9" descr="Описание: http://1.bp.blogspot.com/_YV9Emh44roI/Svc74C5zxII/AAAAAAAAABM/RQLznzfXyg8/s320/zmist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86" y="5250301"/>
            <a:ext cx="30384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62198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Рисунок 10" descr="Описание: http://2.bp.blogspot.com/_YV9Emh44roI/Svc8hTGHFbI/AAAAAAAAABU/AlM1Tr1pP1g/s400/zmist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4564"/>
            <a:ext cx="2743870" cy="20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11" descr="Описание: http://4.bp.blogspot.com/_YV9Emh44roI/Svc-4fNBJhI/AAAAAAAAABc/LUoc7zmO4ps/s400/zmist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86" y="2983855"/>
            <a:ext cx="332344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1789" y="847165"/>
            <a:ext cx="52177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З'явиться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Оглавление 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укзатели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вкладці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Оглавление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Натиснути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кнопку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9427" y="2115487"/>
            <a:ext cx="522007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5.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автоматично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з'явиться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кшталт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1" name="Рисунок 12" descr="Описание: http://1.bp.blogspot.com/_YV9Emh44roI/Svc-6fnSgfI/AAAAAAAAABk/FSIXMCzuteE/s400/zmist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11" y="5243896"/>
            <a:ext cx="3810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Рисунок 13" descr="Описание: http://2.bp.blogspot.com/_YV9Emh44roI/Svc-7wghnEI/AAAAAAAAABs/H95UlKGiZn0/s320/zmist6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87" y="3856306"/>
            <a:ext cx="2311821" cy="12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7603" y="2854150"/>
            <a:ext cx="51618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Номер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сторінки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починається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параграф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виставляється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автоматично.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документ (додали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вилучили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фрагменти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тексту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параграфів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оновити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натискають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клавішу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мишки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у меню, яке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з'явиться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обирають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Обновить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47603" y="5080389"/>
            <a:ext cx="487774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З'явиться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Обновление оглавления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4120" y="192390"/>
            <a:ext cx="6828483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Автоматичне створення змісту документа.</a:t>
            </a:r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62198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Рисунок 14" descr="Описание: http://4.bp.blogspot.com/_YV9Emh44roI/SvdBIdBNBbI/AAAAAAAAAB0/jnYMTngm8Js/s400/zmist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952328" cy="231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5" descr="Описание: http://3.bp.blogspot.com/_YV9Emh44roI/SvdBKG1docI/AAAAAAAAAB8/OAirxXy-qFs/s400/zmist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39424"/>
            <a:ext cx="3810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9799" y="807633"/>
            <a:ext cx="5390313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ваших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змінилися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номери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сторінок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починаються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розділи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параграфи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обрати команду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обновить только номера страниц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змінені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параграфів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обрати команду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обновить целиком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P.S.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Оформлення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стилями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заголовків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тексту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переваг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Зокрема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розмітили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заголовками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параграфів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можете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скористатися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Схемою документу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оберіть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меню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- Схема документа: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0380" y="3532670"/>
            <a:ext cx="5348038" cy="11387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Зліва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документа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з'явиться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смуга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назвами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розділів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параграфів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позначили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відповідними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стилями (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Заголовок 1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Заголовок 2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9351" y="4536933"/>
            <a:ext cx="4492699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зручно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одного параграфа до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іншого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одним натиском мишки по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відповідній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Схемі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документа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переваги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відчутніші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великих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значною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кількістю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структурних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дипломних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дисертацій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4120" y="192390"/>
            <a:ext cx="6828483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Автоматичне створення змісту документа.</a:t>
            </a:r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62198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139" y="55409"/>
            <a:ext cx="2985255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Вас, знавці…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45" y="699418"/>
            <a:ext cx="841845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Практичне завдання №1</a:t>
            </a:r>
            <a:endParaRPr lang="ru-RU" sz="2400" dirty="0"/>
          </a:p>
        </p:txBody>
      </p:sp>
      <p:pic>
        <p:nvPicPr>
          <p:cNvPr id="18" name="Рисунок 17" descr="C:\Temp\Rar$DI04.125\Shemki_personale_1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3" y="1412776"/>
            <a:ext cx="8208967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7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62198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139" y="55409"/>
            <a:ext cx="2985255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Вас, знавці…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45" y="699418"/>
            <a:ext cx="841845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Практичне завдання №2</a:t>
            </a:r>
            <a:endParaRPr lang="ru-RU" sz="2400" dirty="0"/>
          </a:p>
        </p:txBody>
      </p:sp>
      <p:pic>
        <p:nvPicPr>
          <p:cNvPr id="1026" name="Picture 2" descr="Практичне завдання з кольорознавства студентів І курсу на тему АСОЦІАЦІЇ  країн, або міст. – Івано-Франківський фаховий колед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33670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1230" y="95390"/>
            <a:ext cx="2024506" cy="5278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500" b="1" dirty="0" smtClean="0"/>
              <a:t>ЗМІСТ</a:t>
            </a:r>
            <a:endParaRPr lang="ru-RU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334" y="757985"/>
            <a:ext cx="841845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1. Поняття про шаблон документа. Створення документа за допомогою майстра. Нумеровані і марковані списки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8517" y="1580344"/>
            <a:ext cx="841845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2. Вставлення зображення у текстовий документ. Властивості зображень. Таблиці у текстових документах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1230" y="2492896"/>
            <a:ext cx="841845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Практична робота «</a:t>
            </a:r>
            <a:r>
              <a:rPr lang="uk-UA" b="1" dirty="0" err="1" smtClean="0"/>
              <a:t>Робота</a:t>
            </a:r>
            <a:r>
              <a:rPr lang="uk-UA" b="1" dirty="0" smtClean="0"/>
              <a:t> з таблицями та зображеннями в тестових документах»</a:t>
            </a:r>
            <a:endParaRPr lang="ru-RU" b="1" dirty="0"/>
          </a:p>
        </p:txBody>
      </p:sp>
      <p:pic>
        <p:nvPicPr>
          <p:cNvPr id="12" name="Picture 4" descr="http://topcig.ru/uploads/posts/2011-03/1299677477_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13" y="5932174"/>
            <a:ext cx="896755" cy="8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1230" y="3367715"/>
            <a:ext cx="841845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3. Використання стилів. Правила стильового оформлення документів в різних режимах. Поняття про схему документа. Перегляд документів в різних режимах. 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6334" y="4301362"/>
            <a:ext cx="841845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/>
              <a:t>5. Настроювання параметрів сторінок. Створення колонтитулів.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1230" y="4892704"/>
            <a:ext cx="841845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Практична робота «Використання стилів і шаблонів документа»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8833" y="5420509"/>
            <a:ext cx="841845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/>
              <a:t>4. Автоматичне створення змісту </a:t>
            </a:r>
            <a:r>
              <a:rPr lang="uk-UA" b="1" dirty="0" smtClean="0"/>
              <a:t>документа</a:t>
            </a:r>
            <a:endParaRPr lang="ru-RU" dirty="0"/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577290" y="926311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rId4" action="ppaction://hlinksldjump" highlightClick="1"/>
          </p:cNvPr>
          <p:cNvSpPr/>
          <p:nvPr/>
        </p:nvSpPr>
        <p:spPr>
          <a:xfrm>
            <a:off x="8586975" y="1776141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rId5" action="ppaction://hlinksldjump" highlightClick="1"/>
          </p:cNvPr>
          <p:cNvSpPr/>
          <p:nvPr/>
        </p:nvSpPr>
        <p:spPr>
          <a:xfrm>
            <a:off x="8594791" y="2719423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rId6" action="ppaction://hlinksldjump" highlightClick="1"/>
          </p:cNvPr>
          <p:cNvSpPr/>
          <p:nvPr/>
        </p:nvSpPr>
        <p:spPr>
          <a:xfrm>
            <a:off x="8594792" y="3563514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rId7" action="ppaction://hlinksldjump" highlightClick="1"/>
          </p:cNvPr>
          <p:cNvSpPr/>
          <p:nvPr/>
        </p:nvSpPr>
        <p:spPr>
          <a:xfrm>
            <a:off x="8632425" y="4343926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rId8" action="ppaction://hlinksldjump" highlightClick="1"/>
          </p:cNvPr>
          <p:cNvSpPr/>
          <p:nvPr/>
        </p:nvSpPr>
        <p:spPr>
          <a:xfrm>
            <a:off x="8631844" y="4959091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rId9" action="ppaction://hlinksldjump" highlightClick="1"/>
          </p:cNvPr>
          <p:cNvSpPr/>
          <p:nvPr/>
        </p:nvSpPr>
        <p:spPr>
          <a:xfrm>
            <a:off x="8650325" y="5505639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62198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139" y="55409"/>
            <a:ext cx="2985255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Вас, знавці…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45" y="699418"/>
            <a:ext cx="841845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Практичне завдання №3</a:t>
            </a:r>
            <a:endParaRPr lang="ru-RU" sz="2400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14" y="1362075"/>
            <a:ext cx="6322846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4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62198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139" y="55409"/>
            <a:ext cx="2985255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Вас, знавці…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45" y="699418"/>
            <a:ext cx="841845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Практичне завдання №4</a:t>
            </a:r>
            <a:endParaRPr lang="ru-RU" sz="24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14686" t="28644" r="53316" b="4899"/>
          <a:stretch/>
        </p:blipFill>
        <p:spPr bwMode="auto">
          <a:xfrm>
            <a:off x="4860032" y="1540347"/>
            <a:ext cx="4012753" cy="5034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919" y="154034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Введіть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текст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зразка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дотримуючись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Затіните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підсумкові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рядки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стовпці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підрахунку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Підрахуйте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осередках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стоять знаки?).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текстового редактора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Word.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62198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139" y="55409"/>
            <a:ext cx="2985255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Вас, знавці…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45" y="699418"/>
            <a:ext cx="841845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Практичне завдання №5</a:t>
            </a:r>
            <a:endParaRPr lang="ru-RU" sz="24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39705" r="8858" b="9818"/>
          <a:stretch/>
        </p:blipFill>
        <p:spPr bwMode="auto">
          <a:xfrm>
            <a:off x="907853" y="1484784"/>
            <a:ext cx="7328294" cy="456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22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rsoft.net/uploads/posts/2012-10/1350683360_w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764704"/>
            <a:ext cx="4536504" cy="4955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04517" y="764704"/>
            <a:ext cx="4606261" cy="49398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Життя</a:t>
            </a:r>
            <a:r>
              <a:rPr lang="ru-RU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стає</a:t>
            </a:r>
            <a:r>
              <a:rPr lang="ru-RU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набагато</a:t>
            </a:r>
            <a:r>
              <a:rPr 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веселішим</a:t>
            </a:r>
            <a:r>
              <a:rPr 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підходити</a:t>
            </a:r>
            <a:r>
              <a:rPr 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4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всіх</a:t>
            </a:r>
            <a:r>
              <a:rPr 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викликів</a:t>
            </a:r>
            <a:r>
              <a:rPr lang="ru-RU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творчо</a:t>
            </a:r>
            <a:r>
              <a:rPr lang="ru-RU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.»</a:t>
            </a:r>
          </a:p>
          <a:p>
            <a:pPr algn="r"/>
            <a:r>
              <a:rPr lang="uk-UA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Біл</a:t>
            </a:r>
            <a:r>
              <a:rPr lang="uk-UA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Гейтс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1230" y="95390"/>
            <a:ext cx="2024506" cy="5278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500" b="1" dirty="0" smtClean="0"/>
              <a:t>ЗМІСТ</a:t>
            </a:r>
            <a:endParaRPr lang="ru-RU" sz="2500" b="1" dirty="0"/>
          </a:p>
        </p:txBody>
      </p:sp>
      <p:pic>
        <p:nvPicPr>
          <p:cNvPr id="12" name="Picture 4" descr="http://topcig.ru/uploads/posts/2011-03/1299677477_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565" y="5805264"/>
            <a:ext cx="896755" cy="8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2017" y="913023"/>
            <a:ext cx="2985255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Вас, знавці…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387" y="1621012"/>
            <a:ext cx="841845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Практичне завдання №1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33350" y="2320149"/>
            <a:ext cx="841845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Практичне завдання №2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062" y="2999323"/>
            <a:ext cx="841845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Практичне завдання №3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4555" y="3692087"/>
            <a:ext cx="841845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Практичне завдання №4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062" y="4365104"/>
            <a:ext cx="8418458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Практичне завдання №5</a:t>
            </a:r>
            <a:endParaRPr lang="ru-RU" sz="2400" dirty="0"/>
          </a:p>
        </p:txBody>
      </p:sp>
      <p:sp>
        <p:nvSpPr>
          <p:cNvPr id="16" name="Управляющая кнопка: далее 15">
            <a:hlinkClick r:id="rId3" action="ppaction://hlinksldjump" highlightClick="1"/>
          </p:cNvPr>
          <p:cNvSpPr/>
          <p:nvPr/>
        </p:nvSpPr>
        <p:spPr>
          <a:xfrm>
            <a:off x="8601413" y="1714654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8590580" y="2413791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rId5" action="ppaction://hlinksldjump" highlightClick="1"/>
          </p:cNvPr>
          <p:cNvSpPr/>
          <p:nvPr/>
        </p:nvSpPr>
        <p:spPr>
          <a:xfrm>
            <a:off x="8606371" y="3092965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rId6" action="ppaction://hlinksldjump" highlightClick="1"/>
          </p:cNvPr>
          <p:cNvSpPr/>
          <p:nvPr/>
        </p:nvSpPr>
        <p:spPr>
          <a:xfrm>
            <a:off x="8590579" y="3785729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rId7" action="ppaction://hlinksldjump" highlightClick="1"/>
          </p:cNvPr>
          <p:cNvSpPr/>
          <p:nvPr/>
        </p:nvSpPr>
        <p:spPr>
          <a:xfrm>
            <a:off x="8606370" y="4458746"/>
            <a:ext cx="402907" cy="323493"/>
          </a:xfrm>
          <a:prstGeom prst="actionButtonForwardNex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7332"/>
            <a:ext cx="695479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Поняття про шаблон документа. Створення документа за допомогою майстра. Нумеровані і марковані списки</a:t>
            </a:r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09" y="1101022"/>
            <a:ext cx="3372188" cy="189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12872"/>
            <a:ext cx="3161789" cy="177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04712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Знайшовши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створивши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зручний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шаблон,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макет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багаторазового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новому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шаблоні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шаблон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необмеженої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запуску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шаблонів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автоматично.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переглянути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список у будь-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меню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Файл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пункт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4861520"/>
            <a:ext cx="8634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клацніть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ескіз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кнопку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перегляду,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документ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шаблону.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шаблон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закріпити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запуску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Word.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Клацніть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піктограму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кнопки,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ескізом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списку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шаблонів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7332"/>
            <a:ext cx="695479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Поняття про шаблон документа. Створення документа за допомогою майстра. Нумеровані і марковані списки</a:t>
            </a:r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001761"/>
            <a:ext cx="5155911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Word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маркери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номери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рядків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наявного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тексту,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автоматично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списки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промовчанням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абзац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зірочки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крапкою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Word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розпізнає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як початок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маркованого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нумерованого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списку.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скасувати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тексту на список,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натиснути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кнопку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автовиправлення</a:t>
            </a:r>
            <a:r>
              <a:rPr lang="ru-RU" dirty="0">
                <a:solidFill>
                  <a:srgbClr val="36363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яка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списку.</a:t>
            </a:r>
          </a:p>
        </p:txBody>
      </p:sp>
      <p:pic>
        <p:nvPicPr>
          <p:cNvPr id="11266" name="Picture 2" descr="Зображення кноп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50" y="138113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8036" y="4257322"/>
            <a:ext cx="8477909" cy="20287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66654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бути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однорівневі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багаторівневі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одного.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маркованого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нумерованого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списку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одну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дій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Скористатися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зручними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бібліотеками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маркованих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нумерованих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списків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Використовуйте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пропоновані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промовчанням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маркерів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номерів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настроюйте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списки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вибирайте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бібліотек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списків</a:t>
            </a:r>
            <a:r>
              <a:rPr lang="ru-RU" dirty="0">
                <a:solidFill>
                  <a:srgbClr val="36363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Бібліотека маркованих списків програми Word 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70" y="1196752"/>
            <a:ext cx="334327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ображення кноп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50" y="138113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7368" y="138113"/>
            <a:ext cx="841845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2. Вставлення зображення у текстовий документ. Властивості зображень. Таблиці у текстових документах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136" y="969383"/>
            <a:ext cx="59784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 </a:t>
            </a:r>
            <a:r>
              <a:rPr lang="ru-RU" b="1" dirty="0"/>
              <a:t>Картинки</a:t>
            </a:r>
            <a:r>
              <a:rPr lang="ru-RU" dirty="0"/>
              <a:t> у </a:t>
            </a:r>
            <a:r>
              <a:rPr lang="en-US" dirty="0"/>
              <a:t>Word </a:t>
            </a:r>
            <a:r>
              <a:rPr lang="ru-RU" dirty="0" err="1"/>
              <a:t>пошук</a:t>
            </a:r>
            <a:r>
              <a:rPr lang="ru-RU" dirty="0"/>
              <a:t> картинок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простою справою: до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 — </a:t>
            </a:r>
            <a:r>
              <a:rPr lang="ru-RU" dirty="0" err="1"/>
              <a:t>розділ</a:t>
            </a:r>
            <a:r>
              <a:rPr lang="ru-RU" dirty="0"/>
              <a:t> «Картинки й </a:t>
            </a:r>
            <a:r>
              <a:rPr lang="ru-RU" dirty="0" err="1"/>
              <a:t>мультимедіа</a:t>
            </a:r>
            <a:r>
              <a:rPr lang="ru-RU" dirty="0"/>
              <a:t>» на веб-</a:t>
            </a:r>
            <a:r>
              <a:rPr lang="ru-RU" dirty="0" err="1"/>
              <a:t>вузлі</a:t>
            </a:r>
            <a:r>
              <a:rPr lang="ru-RU" dirty="0"/>
              <a:t> </a:t>
            </a:r>
            <a:r>
              <a:rPr lang="en-US" dirty="0"/>
              <a:t>Office Online, </a:t>
            </a:r>
            <a:r>
              <a:rPr lang="ru-RU" dirty="0"/>
              <a:t>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звертатися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у </a:t>
            </a:r>
            <a:r>
              <a:rPr lang="en-US" dirty="0"/>
              <a:t>Word. </a:t>
            </a:r>
            <a:r>
              <a:rPr lang="ru-RU" dirty="0" err="1"/>
              <a:t>Побачивши</a:t>
            </a:r>
            <a:r>
              <a:rPr lang="ru-RU" dirty="0"/>
              <a:t> на </a:t>
            </a:r>
            <a:r>
              <a:rPr lang="ru-RU" dirty="0" err="1"/>
              <a:t>вузлі</a:t>
            </a:r>
            <a:r>
              <a:rPr lang="ru-RU" dirty="0"/>
              <a:t> </a:t>
            </a:r>
            <a:r>
              <a:rPr lang="ru-RU" dirty="0" err="1"/>
              <a:t>підхожу</a:t>
            </a:r>
            <a:r>
              <a:rPr lang="ru-RU" dirty="0"/>
              <a:t> картинку, просто </a:t>
            </a:r>
            <a:r>
              <a:rPr lang="ru-RU" dirty="0" err="1"/>
              <a:t>клацніть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та </a:t>
            </a:r>
            <a:r>
              <a:rPr lang="ru-RU" dirty="0" err="1"/>
              <a:t>перетягніть</a:t>
            </a:r>
            <a:r>
              <a:rPr lang="ru-RU" dirty="0"/>
              <a:t> у документ.</a:t>
            </a:r>
          </a:p>
          <a:p>
            <a:pPr algn="just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область </a:t>
            </a:r>
            <a:r>
              <a:rPr lang="ru-RU" dirty="0" err="1"/>
              <a:t>завдань</a:t>
            </a:r>
            <a:r>
              <a:rPr lang="ru-RU" dirty="0"/>
              <a:t> </a:t>
            </a:r>
            <a:r>
              <a:rPr lang="ru-RU" b="1" dirty="0"/>
              <a:t>Картинки</a:t>
            </a:r>
            <a:r>
              <a:rPr lang="ru-RU" dirty="0"/>
              <a:t>,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виберіть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меню </a:t>
            </a:r>
            <a:r>
              <a:rPr lang="ru-RU" b="1" dirty="0"/>
              <a:t>Вставка</a:t>
            </a:r>
            <a:r>
              <a:rPr lang="ru-RU" dirty="0"/>
              <a:t>, </a:t>
            </a:r>
            <a:r>
              <a:rPr lang="ru-RU" b="1" dirty="0" err="1"/>
              <a:t>Малюнок</a:t>
            </a:r>
            <a:r>
              <a:rPr lang="ru-RU" dirty="0"/>
              <a:t> </a:t>
            </a:r>
            <a:r>
              <a:rPr lang="ru-RU" dirty="0" err="1"/>
              <a:t>та</a:t>
            </a:r>
            <a:r>
              <a:rPr lang="ru-RU" b="1" dirty="0" err="1"/>
              <a:t>Картинки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Панелі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картинками</a:t>
            </a:r>
          </a:p>
          <a:p>
            <a:pPr algn="just"/>
            <a:r>
              <a:rPr lang="ru-RU" dirty="0" err="1"/>
              <a:t>Панелі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 </a:t>
            </a:r>
            <a:r>
              <a:rPr lang="ru-RU" b="1" dirty="0"/>
              <a:t>Настройка </a:t>
            </a:r>
            <a:r>
              <a:rPr lang="ru-RU" b="1" dirty="0" err="1"/>
              <a:t>зображення</a:t>
            </a:r>
            <a:r>
              <a:rPr lang="ru-RU" dirty="0"/>
              <a:t> та </a:t>
            </a:r>
            <a:r>
              <a:rPr lang="ru-RU" b="1" dirty="0" err="1"/>
              <a:t>Малювання</a:t>
            </a:r>
            <a:r>
              <a:rPr lang="ru-RU" dirty="0"/>
              <a:t> 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потрібні</a:t>
            </a:r>
            <a:r>
              <a:rPr lang="ru-RU" dirty="0"/>
              <a:t> для </a:t>
            </a:r>
            <a:r>
              <a:rPr lang="ru-RU" dirty="0" err="1"/>
              <a:t>редагування</a:t>
            </a:r>
            <a:r>
              <a:rPr lang="ru-RU" dirty="0"/>
              <a:t> картинок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52" b="29166"/>
          <a:stretch/>
        </p:blipFill>
        <p:spPr bwMode="auto">
          <a:xfrm>
            <a:off x="6294405" y="1096705"/>
            <a:ext cx="2138365" cy="148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37"/>
          <a:stretch/>
        </p:blipFill>
        <p:spPr bwMode="auto">
          <a:xfrm>
            <a:off x="7164257" y="2348880"/>
            <a:ext cx="1780413" cy="132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12" y="3285871"/>
            <a:ext cx="2025749" cy="113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44" y="4612367"/>
            <a:ext cx="6151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Обтинання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Обтинання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картинки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непотрібних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обітнуто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нижню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половину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ліворуч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видалити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купчення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хмар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праворуч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4" name="Picture 6" descr="Обітнутий малюнок із хмарам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99" y="5351031"/>
            <a:ext cx="927890" cy="109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Обтинання малюнка із хмарам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66" y="4612367"/>
            <a:ext cx="1239958" cy="188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5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ображення кноп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50" y="138113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54345" y="6468631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526001" y="6469092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677212" y="6468316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" action="ppaction://hlinkshowjump?jump=lastslide" highlightClick="1"/>
          </p:cNvPr>
          <p:cNvSpPr/>
          <p:nvPr/>
        </p:nvSpPr>
        <p:spPr>
          <a:xfrm>
            <a:off x="1069875" y="6468316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2009483" y="6468316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7368" y="138113"/>
            <a:ext cx="841845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2. Вставлення зображення у текстовий документ. Властивості зображень. Таблиці у текстових документах</a:t>
            </a: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2816" y="785099"/>
            <a:ext cx="8787120" cy="1921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Найшвидший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вставити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таблицю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 –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потрібний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сітці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1.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Відкрийте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вкладку 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Вставлення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кнопку 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 та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перетягуйте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курсор по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сітці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, доки не буде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виділено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потрібну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рядків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стовпців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Клацніть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, і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з’явиться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документі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з’явиться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контекстна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вкладка "Робота з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таблицями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вкладками 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Конструктор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 і 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Макет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 і меж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Команда ''Таблиця'' на вкладці ''Вставлення'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64" y="2476668"/>
            <a:ext cx="3565468" cy="120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47" y="3681844"/>
            <a:ext cx="8939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сітки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вставити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просту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таблицю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потрібен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складніший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макет,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скористайтеся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відкрийтевкладку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50" b="1" dirty="0" err="1">
                <a:latin typeface="Times New Roman" pitchFamily="18" charset="0"/>
                <a:cs typeface="Times New Roman" pitchFamily="18" charset="0"/>
              </a:rPr>
              <a:t>Вставлення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кнопку</a:t>
            </a:r>
            <a:r>
              <a:rPr lang="ru-RU" sz="1750" b="1" dirty="0" err="1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пункт </a:t>
            </a:r>
            <a:r>
              <a:rPr lang="ru-RU" sz="1750" b="1" dirty="0" err="1">
                <a:latin typeface="Times New Roman" pitchFamily="18" charset="0"/>
                <a:cs typeface="Times New Roman" pitchFamily="18" charset="0"/>
              </a:rPr>
              <a:t>Вставити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err="1">
                <a:latin typeface="Times New Roman" pitchFamily="18" charset="0"/>
                <a:cs typeface="Times New Roman" pitchFamily="18" charset="0"/>
              </a:rPr>
              <a:t>таблицю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вказати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точну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рядків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стовпців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скористатися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параметрами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автодобору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настроїти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оформити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текст у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50" dirty="0">
                <a:latin typeface="Times New Roman" pitchFamily="18" charset="0"/>
                <a:cs typeface="Times New Roman" pitchFamily="18" charset="0"/>
              </a:rPr>
              <a:t>Word.</a:t>
            </a:r>
          </a:p>
          <a:p>
            <a:pPr algn="just"/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заскладна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та не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підходить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базової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сітки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скористайтеся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Накреслити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таблицю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потрібну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latin typeface="Times New Roman" pitchFamily="18" charset="0"/>
                <a:cs typeface="Times New Roman" pitchFamily="18" charset="0"/>
              </a:rPr>
              <a:t>таблицю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2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880" y="188640"/>
            <a:ext cx="8418458" cy="374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Практична робота «</a:t>
            </a:r>
            <a:r>
              <a:rPr lang="uk-UA" sz="1600" dirty="0" err="1" smtClean="0"/>
              <a:t>Робота</a:t>
            </a:r>
            <a:r>
              <a:rPr lang="uk-UA" sz="1600" dirty="0" smtClean="0"/>
              <a:t> з таблицями та зображеннями в тестових документах»</a:t>
            </a:r>
            <a:endParaRPr lang="ru-RU" sz="1600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54345" y="6468631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526001" y="6469092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677212" y="6468316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069875" y="6468316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2009483" y="6468316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нф7-7.jpg">
            <a:hlinkClick r:id="rId3" tooltip="Инф7-7.jpg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/>
          <a:stretch/>
        </p:blipFill>
        <p:spPr bwMode="auto">
          <a:xfrm>
            <a:off x="668896" y="764704"/>
            <a:ext cx="7711212" cy="570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2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9799" y="598416"/>
            <a:ext cx="8712968" cy="6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значно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полегшують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роботу, при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форматуванні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документа.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іменований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збережений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набір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форматування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стиль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шрифт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Arial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розміром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відступ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величиною 1 дюйм,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подвійний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міжрядковий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інтервал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вирівнювання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краях.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Визначивши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стиль,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швидко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будь-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тексту документа.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пізніше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 внесете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стилю, весь текст документа, до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застосований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стиль,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зміниться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нового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стилю. У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стандартних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але Ви можете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створювати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й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власні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7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 два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абзацу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цілих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абзаців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форматування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відносяться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абзацу: шрифт,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міжрядковий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інтервал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відступи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табулятори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рамки і т.п.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Кожен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абзац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стиль. Стиль абзацу,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замовчуванням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називається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Normal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Стиль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символу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будь-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якої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частини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тексту.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будь-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елементи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форматування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впливають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зовнішній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символу: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гарнітура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шрифту,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накреслення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т.д. (словом, будь-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форматування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діалоговому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вікні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Шрифт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існує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стилю символу,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замовчуванням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62893"/>
              </p:ext>
            </p:extLst>
          </p:nvPr>
        </p:nvGraphicFramePr>
        <p:xfrm>
          <a:off x="395536" y="2959090"/>
          <a:ext cx="6583680" cy="716280"/>
        </p:xfrm>
        <a:graphic>
          <a:graphicData uri="http://schemas.openxmlformats.org/drawingml/2006/table">
            <a:tbl>
              <a:tblPr firstRow="1" firstCol="1" bandRow="1"/>
              <a:tblGrid>
                <a:gridCol w="1316736"/>
                <a:gridCol w="52669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Порада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9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Використання</a:t>
                      </a:r>
                      <a:r>
                        <a:rPr lang="ru-RU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стилів</a:t>
                      </a:r>
                      <a:r>
                        <a:rPr lang="ru-RU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більш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швидкого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форматування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тексту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використовуйте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стилі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Стиль –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іменований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збережений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набір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параметрів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форматування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символів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абзаців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який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можна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використовувати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довільну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кількість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разів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94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0"/>
            <a:ext cx="841845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3. Використання стилів. Правила стильового оформлення документів в різних режимах. Поняття про схему документа. Перегляд документів в різних режимах.  </a:t>
            </a:r>
            <a:endParaRPr lang="ru-RU" sz="1600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89799" y="6380867"/>
            <a:ext cx="411474" cy="328208"/>
          </a:xfrm>
          <a:prstGeom prst="actionButtonBackPrevio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561455" y="6381328"/>
            <a:ext cx="411474" cy="328208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712666" y="6380552"/>
            <a:ext cx="360040" cy="327229"/>
          </a:xfrm>
          <a:prstGeom prst="actionButtonBeginning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" action="ppaction://hlinkshowjump?jump=lastslide" highlightClick="1"/>
          </p:cNvPr>
          <p:cNvSpPr/>
          <p:nvPr/>
        </p:nvSpPr>
        <p:spPr>
          <a:xfrm>
            <a:off x="1105329" y="6380552"/>
            <a:ext cx="360040" cy="327229"/>
          </a:xfrm>
          <a:prstGeom prst="actionButtonE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2044937" y="6380552"/>
            <a:ext cx="366823" cy="328984"/>
          </a:xfrm>
          <a:prstGeom prst="actionButtonHo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1533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Musihina</dc:creator>
  <cp:lastModifiedBy>user</cp:lastModifiedBy>
  <cp:revision>36</cp:revision>
  <cp:lastPrinted>2015-06-15T06:37:16Z</cp:lastPrinted>
  <dcterms:created xsi:type="dcterms:W3CDTF">2015-06-14T12:26:11Z</dcterms:created>
  <dcterms:modified xsi:type="dcterms:W3CDTF">2022-09-29T15:02:35Z</dcterms:modified>
</cp:coreProperties>
</file>