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80" r:id="rId7"/>
    <p:sldId id="274" r:id="rId8"/>
    <p:sldId id="265" r:id="rId9"/>
    <p:sldId id="267" r:id="rId10"/>
    <p:sldId id="269" r:id="rId11"/>
    <p:sldId id="268" r:id="rId12"/>
    <p:sldId id="263" r:id="rId13"/>
    <p:sldId id="275" r:id="rId14"/>
    <p:sldId id="276" r:id="rId15"/>
    <p:sldId id="271" r:id="rId16"/>
    <p:sldId id="278" r:id="rId17"/>
    <p:sldId id="279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219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9ZwCLNAW4A" TargetMode="External"/><Relationship Id="rId2" Type="http://schemas.openxmlformats.org/officeDocument/2006/relationships/hyperlink" Target="https://www.youtube.com/watch?v=GhoJmuM0MC0&amp;t=128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14620"/>
            <a:ext cx="93583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Модернізація основних компонентів системного блоку персонального комп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’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ютера. </a:t>
            </a:r>
          </a:p>
          <a:p>
            <a:pPr algn="ctr"/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Оновлення та налаштування материнської плати.</a:t>
            </a:r>
            <a:endParaRPr lang="uk-UA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itchFamily="18" charset="-52"/>
            </a:endParaRPr>
          </a:p>
        </p:txBody>
      </p:sp>
      <p:pic>
        <p:nvPicPr>
          <p:cNvPr id="1026" name="Picture 2" descr="Які пристрої комп'ютера розміщуються всередині системного блока? - YouTube"/>
          <p:cNvPicPr>
            <a:picLocks noChangeAspect="1" noChangeArrowheads="1"/>
          </p:cNvPicPr>
          <p:nvPr/>
        </p:nvPicPr>
        <p:blipFill>
          <a:blip r:embed="rId2"/>
          <a:srcRect l="4771" t="10742" r="8162"/>
          <a:stretch>
            <a:fillRect/>
          </a:stretch>
        </p:blipFill>
        <p:spPr bwMode="auto">
          <a:xfrm>
            <a:off x="214282" y="0"/>
            <a:ext cx="4197356" cy="257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svitppt.com.ua/images/8/7157/960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52"/>
            <a:ext cx="3335411" cy="229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Гнізда під ОЗП.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правило, кількість варіюється в межах від 1 до 4 роз'ємів. Краще підбирати варіант мінімум з двома слотами: так можна активувати багатоканальний режим і підвищити продуктивність. Вибираючи материнку, варто звернути увагу на те, який об'єм оператіви вона підтримує.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5909" t="27652" r="54211" b="15530"/>
          <a:stretch>
            <a:fillRect/>
          </a:stretch>
        </p:blipFill>
        <p:spPr bwMode="auto">
          <a:xfrm>
            <a:off x="857224" y="1714488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5500702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Материнская плата серверная ASUS Z10PR-D16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Слоти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PCI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PCI Express.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Перший варіант потрібен для під'єднання аудіоінтерфейсу, ТВ-тюнерів і інших компонентів, яким не потрібна висока швидкість. Другий – спритніше, тому призначений для більш вимогливих елементів, наприклад, дискретних графічних адаптерів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2068" t="29545" r="51009" b="20833"/>
          <a:stretch>
            <a:fillRect/>
          </a:stretch>
        </p:blipFill>
        <p:spPr bwMode="auto">
          <a:xfrm>
            <a:off x="285720" y="1500174"/>
            <a:ext cx="3873527" cy="33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471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Відеокарта </a:t>
            </a:r>
            <a:r>
              <a:rPr lang="en-US" b="1" dirty="0" smtClean="0"/>
              <a:t>AFOX Geforce GT730 2GB DDR3 (AF730-2048D3L6)</a:t>
            </a:r>
            <a:endParaRPr lang="en-US" b="1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9683" t="26136" r="49729" b="23864"/>
          <a:stretch>
            <a:fillRect/>
          </a:stretch>
        </p:blipFill>
        <p:spPr bwMode="auto">
          <a:xfrm>
            <a:off x="5429256" y="1643050"/>
            <a:ext cx="321471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4876" y="4357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Відеокарта </a:t>
            </a:r>
            <a:r>
              <a:rPr lang="en-US" b="1" dirty="0" smtClean="0"/>
              <a:t>ASUS GeForce GT 730 2GB GDDR5 (GT730-SL-2GD5-BRK)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85728"/>
            <a:ext cx="85011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SATA, M2, IDE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для жорстких і твердотільних дисків, оптичних приводів.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Зовнішні роз'єми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виходи на навушники і мікрофон, в інтернет, на монітор,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USB.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Входи для живлення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безпосередньо материнки, ЦП і охолодження.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6550" t="18939" r="52930" b="28409"/>
          <a:stretch>
            <a:fillRect/>
          </a:stretch>
        </p:blipFill>
        <p:spPr bwMode="auto">
          <a:xfrm>
            <a:off x="642910" y="2214554"/>
            <a:ext cx="1862002" cy="181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Вентилятор для корпуса </a:t>
            </a:r>
            <a:r>
              <a:rPr lang="en-US" b="1" dirty="0" smtClean="0"/>
              <a:t>CHIEFTEC Thermal Killer AF-0825S (AF-0825S)</a:t>
            </a:r>
            <a:endParaRPr lang="en-US" b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4728" t="29167" r="54211" b="17424"/>
          <a:stretch>
            <a:fillRect/>
          </a:stretch>
        </p:blipFill>
        <p:spPr bwMode="auto">
          <a:xfrm>
            <a:off x="5715008" y="2000240"/>
            <a:ext cx="1907177" cy="18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Процессорный кулер </a:t>
            </a:r>
            <a:r>
              <a:rPr lang="en-US" b="1" dirty="0" smtClean="0"/>
              <a:t>Silver Stone ARGON AR12-RGB (SST-AR12-RGB)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Положення при установці, кількість пристроїв, що підключаються, тип роз'ємів і багато іншого визначається форматом системної плати. 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Материнські плати бувають різних форматів. Ось найпоширеніші: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 ITX.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 ATX (mATX).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ATX.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12" y="2071678"/>
            <a:ext cx="8786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Найкомпактніша плата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 ITX,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йде з інтегрованим процесором, рідко коли використовується при самостійному зборі комп'ютера.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Наступна за розміром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mATX.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Відмінна плата для офісного або домашнього робочого комп'ютера.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ATX   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найбільша і функціональна плата, до неї можна підключити набагато більше пристроїв. Підходить для професійних робочих комп'ютерів (для дизайну, програмування, роботи з відео ) та ігрових системників. 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Якщо ви самостійно збираєте комп'ютер, краще спочатку придбайте відповідну системну плату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потім   — системний блок, до якого увійде і вона, і всі додаткові підключаються елементи.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2844" y="0"/>
            <a:ext cx="8858280" cy="29546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cs typeface="Times New Roman" pitchFamily="18" charset="0"/>
              </a:rPr>
              <a:t>Мікросхема BIOS на системній платі</a:t>
            </a:r>
            <a:endParaRPr lang="uk-UA" sz="1600" dirty="0" smtClean="0">
              <a:solidFill>
                <a:srgbClr val="15151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151515"/>
                </a:solidFill>
                <a:latin typeface="Times New Roman" pitchFamily="18" charset="0"/>
                <a:cs typeface="Times New Roman" pitchFamily="18" charset="0"/>
              </a:rPr>
              <a:t>	BIOS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– набір впаяних в чіп на материнській платі мікропрограм. Підсистема відповідає за активацію компонентів, перевіряє їх придатність до роботи, після чого спеціальне програмне забезпечення  включає операційну, яка також отримує команду від БІОС.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15151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Після того, як ви натиснули на кнопку ПУСК на своєму комп'ютері, він першим ділом звертається до BIOS.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Це — найважливіша мікросхема, яка встановлюється на материнську плату. 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Так, ті білі написи, які пробігаються по екрану вашого комп'ютера, демонструють роботу мікросхеми BIOS. Вона перевіряє працездатність всіх систем, зв'язується з підключеними пристроями (монітором, клавіатурою, мишею і іншими зовнішніми пристроями). 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Робота BIOS-а не припиняється до моменту виключення.</a:t>
            </a:r>
            <a:endParaRPr kumimoji="0" lang="uk-UA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uk-UA" sz="22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BIOS на материнській пла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5715040" cy="36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В меню підсистеми користувач може змінити різноманітні параметри, наприклад,  вказати завантажувальний диск. Материнка запам'ятовує зміни.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Цей екран можна викликати, поки ще не запустилася ОС, використовуючи відповідну кнопку на клавіатурі. На різних пристроях вона відрізняється.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сучасних моделях  материнських плат з'явився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UEFI.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Він є вдосконаленим варіантом підсистеми.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Він може працювати в 32- і 64-бітному режимах. У нього більше, ніж у БІОС, адресний простір, що прискорює завантаження. Меню привабливіше і зрозуміло, а можливості налаштування ширше. За меню можна комфортно переміщатися, використовуючи мишу, а не кнопки.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bi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86190"/>
            <a:ext cx="537464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1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Шини на материнській платі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Всі дані між компонентами, встановленими на материнській платі, повинні якось передаватися, щоб комп'ютер взагалі функціонував. Для цього і використовуються шини 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групи провідників, по яких пересилаються команди від одного компонента до іншого.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      Говорячи просто, це набір зібраних в пучок електропроводів, які з'єднують між собою елементи комп'ютера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ЗАЛЕЖНО від методу, згідно з яким шини передають інформації, вони бувають послідовними і паралельними.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Шини на материнській пла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5715000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У шин системної плати різний функціонал. Основна передача даних здійснюється по адресній шині, яка вважається основною.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Шини, що зв'язують процесор з оперативною пам'яттю, формують одну загальну, по частоті якої можна судити про швидкість системної плати.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Пропускна здатність шин — важливий параметр, на який варто звертати увагу при виборі системної плати для складання власного комп'ютера. Інші шини дозволяють підключати сторонні пристрої і розширювати можливості всього комп'ютера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Тобто в залежності  від з'єднання з комплектуючими бувають: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Внутрішні – служать для з'єднання процесора з основними елементами ПК.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Введення/виведення – для периферії. Такі варіанти приєднуються в внутрішнього провідника через мікросхеми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CPU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міст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 ASUS TUF_X299_MARK_1 с активным охлаждени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71942"/>
            <a:ext cx="3643338" cy="240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00364" y="6286520"/>
            <a:ext cx="5857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/>
              <a:t>Материнская плата </a:t>
            </a:r>
            <a:r>
              <a:rPr lang="en-US" sz="1600" b="1" dirty="0" smtClean="0"/>
              <a:t>ASUS TUF_X299_MARK_1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21442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https://www.youtube.com/watch?v=GhoJmuM0MC0&amp;t=128s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0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Відеоматеріал до уроку: Ремонт материнских плат для початківців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85749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https://www.youtube.com/watch?v=L9ZwCLNAW4A</a:t>
            </a:r>
            <a:endParaRPr lang="en-US" dirty="0" smtClean="0"/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00024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Відеоматеріал  до уроку: Збір комп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ютера самостійно.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543956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Дати визначення 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“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Периферійним пристроям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”?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Перелічіть їх?</a:t>
            </a:r>
          </a:p>
          <a:p>
            <a:pPr>
              <a:buNone/>
            </a:pPr>
            <a:endParaRPr lang="uk-UA" dirty="0" smtClean="0">
              <a:solidFill>
                <a:schemeClr val="accent5">
                  <a:lumMod val="50000"/>
                </a:schemeClr>
              </a:solidFill>
              <a:latin typeface="CentSchbkCyrill BT" pitchFamily="18" charset="-52"/>
              <a:cs typeface="Calibri" pitchFamily="34" charset="0"/>
            </a:endParaRP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Що таке мультимедійне обладнання? Які пристрої можна під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’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єднати до ПК?</a:t>
            </a:r>
          </a:p>
          <a:p>
            <a:pPr>
              <a:buNone/>
            </a:pPr>
            <a:endParaRPr lang="uk-UA" dirty="0" smtClean="0">
              <a:solidFill>
                <a:schemeClr val="accent5">
                  <a:lumMod val="50000"/>
                </a:schemeClr>
              </a:solidFill>
              <a:latin typeface="CentSchbkCyrill BT" pitchFamily="18" charset="-52"/>
              <a:cs typeface="Calibri" pitchFamily="34" charset="0"/>
            </a:endParaRP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Які ви знаєте порти і роз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’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entSchbkCyrill BT" pitchFamily="18" charset="-52"/>
                <a:cs typeface="Calibri" pitchFamily="34" charset="0"/>
              </a:rPr>
              <a:t>єми , які розташовані на задній панелі системного блоку?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42852"/>
            <a:ext cx="71817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Опитування з попередньої теми: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b="1" dirty="0" smtClean="0">
                <a:latin typeface="Monotype Corsiva" pitchFamily="66" charset="0"/>
                <a:cs typeface="Times New Roman" pitchFamily="18" charset="0"/>
              </a:rPr>
              <a:t>Підключення периферійних пристроїв до ПК. </a:t>
            </a:r>
          </a:p>
          <a:p>
            <a:pPr algn="ctr"/>
            <a:r>
              <a:rPr lang="uk-UA" sz="2800" b="1" dirty="0" smtClean="0">
                <a:latin typeface="Monotype Corsiva" pitchFamily="66" charset="0"/>
                <a:cs typeface="Times New Roman" pitchFamily="18" charset="0"/>
              </a:rPr>
              <a:t>Підключення мультимедійного обладнання до ПК ”</a:t>
            </a:r>
            <a:endParaRPr lang="uk-UA" sz="28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Материнські плати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комплекс різних пристроїв, що підтримує роботу системи в цілому. Плата являє собою електронний пристрій, виконаний зі скловолокна, електронні компоненти якого пов'язані між собою металевими доріжками. Хоча загальна кількість додаткових функціональних можливостей системної плати розрізняється залежно від виробника і моделі, вона є ядром, що зв'язує основні компоненти комп'ютера.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Що таке материнська плата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4"/>
            <a:ext cx="3886523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6000768"/>
            <a:ext cx="454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 </a:t>
            </a:r>
            <a:r>
              <a:rPr lang="uk-UA" sz="1600" b="1" dirty="0" smtClean="0"/>
              <a:t>Материнська плата </a:t>
            </a:r>
            <a:r>
              <a:rPr lang="en-US" sz="1600" b="1" dirty="0" smtClean="0"/>
              <a:t>GIGABYTE G1.Assassin</a:t>
            </a:r>
            <a:endParaRPr lang="en-US" sz="1600" b="1" dirty="0"/>
          </a:p>
        </p:txBody>
      </p:sp>
      <p:pic>
        <p:nvPicPr>
          <p:cNvPr id="2052" name="Picture 4" descr="Материнська плата Intel D945GTP,D845PLM i945G, s7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3744966" cy="2223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47148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dirty="0" smtClean="0"/>
              <a:t>Материнська плата </a:t>
            </a:r>
            <a:r>
              <a:rPr lang="en-US" sz="1400" b="1" dirty="0" smtClean="0"/>
              <a:t>Intel D945GTP,D845PLM i945G, s775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	  Одним з найважливіших елементів комп'ютера є системна, вона ж відома як материнська плата. Ця текстолитовая пластина з припаяними до неї мікросхемами і роз'ємами виконує складальну функцію, об'єднуючи всі інші елементи комп'ютера.     	Без материнської плати не зібрати ні комп'ютер, ні смартфон, ні будь-який інший складний пристрій. Вона — основа всього. Тому дуже важливо при зборі комп'ютера враховувати пропускну здатність шини системної плати.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Головні елементи материнської пла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685804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52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Системна (материнська) плата з'єднує всі найважливіші елементи комп'ютера.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Завдяки їй організовуються всі складні процеси і виконуються завдання. Навіть комп'ютерні миша і клавіатура працюють так, як вони працюють тому, що обмінюються інформацією з іншими пристроями через системну плату.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Працездатність всього комп'ютера залежить від неї.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й швидкість — теж. Тому дуже важливо при зборі комп'ютера враховувати пропускну здатність шини системної плати.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Материнська плата. Призначення материнської плати - презентаци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3116"/>
            <a:ext cx="5895948" cy="44162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35716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Материнка відповідає за взаємодію всього заліза збірці: від процесора, операційне забезпечення і накопичувачів до всіляких периферійних пристроїв.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64" t="34725" r="42290" b="11609"/>
          <a:stretch>
            <a:fillRect/>
          </a:stretch>
        </p:blipFill>
        <p:spPr bwMode="auto">
          <a:xfrm>
            <a:off x="214282" y="1142984"/>
            <a:ext cx="5572164" cy="305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9735" t="36185" r="10618" b="13470"/>
          <a:stretch>
            <a:fillRect/>
          </a:stretch>
        </p:blipFill>
        <p:spPr bwMode="auto">
          <a:xfrm>
            <a:off x="3214678" y="3786190"/>
            <a:ext cx="565821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Головні елементи материнської плати: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Чіпсет.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Набір мікросхем, сполучний компонент для інших елементів.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Північний міст.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Поєднує процесор з іншими компонентами.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Південний 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Підключає компоненти, яким не потрібна висока швидкість.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BIOS.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Набір мікросхем постійної памяті, розташованих на материнській платі.</a:t>
            </a:r>
            <a:endParaRPr lang="uk-UA" dirty="0"/>
          </a:p>
        </p:txBody>
      </p:sp>
      <p:pic>
        <p:nvPicPr>
          <p:cNvPr id="8" name="Picture 2" descr="Материнська плата. Призначення материнської плати - презентаци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696970"/>
            <a:ext cx="5110130" cy="3827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Chipset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комплект мікросхем, відомих як мости, північний і південний. Перший контролює взаємодію материнки з оперативний,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GPU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ЦП, регулюючи швидкість їх роботи. Він також виконує функцію сполучної ланки з другим мостом, який відповідає за енергозбереження, БІОС, аудіочіп, годинник і інтерфейси для з'єднання з інтернетом, носіями інформації, дисководами.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7385" t="26257" r="10460" b="13024"/>
          <a:stretch>
            <a:fillRect/>
          </a:stretch>
        </p:blipFill>
        <p:spPr bwMode="auto">
          <a:xfrm>
            <a:off x="357158" y="2643182"/>
            <a:ext cx="85184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Сокет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гніздо під процесор. Підбираючи материнську плату і ЦП, потрібно уважно вивчити їх специфікації. Версії слотів обох девайсів повинні бути однаковими, інакше поставити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CPU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материнку не вийде.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8943" t="42424" r="60187" b="38636"/>
          <a:stretch>
            <a:fillRect/>
          </a:stretch>
        </p:blipFill>
        <p:spPr bwMode="auto">
          <a:xfrm>
            <a:off x="6715140" y="1285860"/>
            <a:ext cx="2071702" cy="222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Процесор </a:t>
            </a:r>
            <a:r>
              <a:rPr lang="en-US" b="1" dirty="0" smtClean="0"/>
              <a:t>HP DL360 Gen10 Xeon-S 4110 Kit (860653-B21)</a:t>
            </a:r>
            <a:endParaRPr lang="en-US" b="1" dirty="0"/>
          </a:p>
        </p:txBody>
      </p:sp>
      <p:pic>
        <p:nvPicPr>
          <p:cNvPr id="3074" name="Picture 2" descr="порты материнской пла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000504"/>
            <a:ext cx="6572250" cy="2505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516</TotalTime>
  <Words>410</Words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PC02</dc:creator>
  <cp:lastModifiedBy>PC02</cp:lastModifiedBy>
  <cp:revision>56</cp:revision>
  <dcterms:created xsi:type="dcterms:W3CDTF">2023-10-10T06:20:04Z</dcterms:created>
  <dcterms:modified xsi:type="dcterms:W3CDTF">2023-10-13T06:55:49Z</dcterms:modified>
</cp:coreProperties>
</file>