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3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6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4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9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4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66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7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4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6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66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7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Скачать бесплатно поздравительный шаблон PowerPoint Букет тюльпан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Скачать бесплатно поздравительный шаблон PowerPoint Букет тюльпано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Скачать бесплатно поздравительный шаблон PowerPoint Букет тюльпанов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Текстура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14"/>
            <a:ext cx="9144000" cy="68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07550" y="1124744"/>
            <a:ext cx="6966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«Корпоративна </a:t>
            </a:r>
            <a:r>
              <a:rPr lang="uk-UA" sz="6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uk-UA" sz="6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8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3754" y="260648"/>
            <a:ext cx="8280920" cy="613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Я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ка корпоративна культура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панує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 нашій 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команді (групі)?</a:t>
            </a:r>
            <a:endParaRPr lang="uk-UA" sz="3200" b="1" dirty="0" smtClean="0">
              <a:solidFill>
                <a:schemeClr val="accent4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1) Як давно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працюєте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2) Яке 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свято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у 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колективі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святкувалося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останнього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разу?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Що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працівники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та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учні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роблять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великій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перерві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4)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Як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визначаються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показники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вдалого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результату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Чи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мають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працівники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та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учні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гнучкий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графік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029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78805"/>
            <a:ext cx="7848872" cy="650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Розвиток  </a:t>
            </a:r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КК</a:t>
            </a:r>
          </a:p>
          <a:p>
            <a:pPr algn="ctr"/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uk-UA" sz="4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в колективі </a:t>
            </a:r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учнів: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1. 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Особистість 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(</a:t>
            </a: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зовнішність, стиль одягу, 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міміка </a:t>
            </a: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і 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жести,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характер і вміння спілкуватися, подача знань, почуття гумору, загальна обізнаність, професійні якості, манера 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спілкування.)</a:t>
            </a:r>
            <a:endParaRPr lang="ru-RU" sz="36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r>
              <a:rPr lang="uk-UA" sz="3600" b="1" dirty="0" smtClean="0">
                <a:latin typeface="Times New Roman"/>
                <a:ea typeface="Calibri"/>
              </a:rPr>
              <a:t>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1508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7463"/>
            <a:ext cx="9328876" cy="7896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Ресурси КК 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культури</a:t>
            </a:r>
            <a:endParaRPr lang="uk-UA" sz="3600" b="1" dirty="0" smtClean="0">
              <a:solidFill>
                <a:schemeClr val="accent4">
                  <a:lumMod val="50000"/>
                </a:schemeClr>
              </a:solidFill>
              <a:latin typeface="Times New Roman"/>
              <a:ea typeface="Calibri"/>
            </a:endParaRPr>
          </a:p>
          <a:p>
            <a:pPr marL="514350" lvl="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Дихальна 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маска в літаку - спочатку собі.</a:t>
            </a:r>
            <a:endParaRPr lang="ru-RU" sz="28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Не дивитися на </a:t>
            </a: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світ зверхньо.</a:t>
            </a:r>
            <a:endParaRPr lang="uk-UA" sz="2800" b="1" dirty="0" smtClean="0">
              <a:solidFill>
                <a:schemeClr val="accent4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Знайти джерело наповнення.</a:t>
            </a:r>
            <a:endParaRPr lang="ru-RU" sz="28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Захищайте особисті кордони.</a:t>
            </a:r>
            <a:endParaRPr lang="ru-RU" sz="28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П</a:t>
            </a: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очуття 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гумору і ще раз почуття гумору</a:t>
            </a: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.</a:t>
            </a:r>
          </a:p>
          <a:p>
            <a:pPr marL="514350" lvl="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Не оцінюй себе сьогодні</a:t>
            </a: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завтра 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все може змінитися.</a:t>
            </a:r>
            <a:endParaRPr lang="ru-RU" sz="28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Будь готовим до змін.</a:t>
            </a:r>
            <a:endParaRPr lang="ru-RU" sz="28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Просто виговорися.</a:t>
            </a:r>
            <a:endParaRPr lang="ru-RU" sz="28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Пам’ятай</a:t>
            </a: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що </a:t>
            </a: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козирі не завжди працюють.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Допомагай 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іншим.</a:t>
            </a:r>
            <a:endParaRPr lang="ru-RU" sz="20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11. Ти 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не можеш подобатися всім</a:t>
            </a: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, як 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і всі не можуть подобатися </a:t>
            </a: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тобі.</a:t>
            </a:r>
            <a:endParaRPr lang="ru-RU" sz="28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endParaRPr lang="ru-RU" sz="3200" dirty="0">
              <a:ea typeface="Calibri"/>
              <a:cs typeface="Times New Roman"/>
            </a:endParaRPr>
          </a:p>
          <a:p>
            <a:r>
              <a:rPr lang="uk-UA" sz="3200" b="1" dirty="0" smtClean="0">
                <a:latin typeface="Times New Roman"/>
                <a:ea typeface="Calibri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7269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6943" y="1196752"/>
            <a:ext cx="71825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Важливо пам'ятати про те, що корпоративна культура сприяє підвищенню якості освіти набагато ефективніше, ніж будь-які сучасні інноваційні </a:t>
            </a: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технології</a:t>
            </a: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038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208912" cy="727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Як підвищити КК в колективі серед дітей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Заміняйте лякаючи слова: перевірка-моніторинг, домашнє 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завдання-тренувальні 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вправи, контрольна робота-тестова робота.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Свої традиції: вечірки, походи, уроки під відкритим небом, змагання,запрошення цікавої персони.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Будьте щирими і відкритими.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Не принижуйте інших: поглядом, словом, вчинком.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Спілкуйтеся в </a:t>
            </a:r>
            <a:r>
              <a:rPr lang="uk-UA" sz="2400" b="1" dirty="0" err="1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чаті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з дітьми, на 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перерві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Ставте спільні цілі і йдіть до них.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Дайте відчути значимість, помічайте дрібниці.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Слідкуйте за своїм тоном, він має бути добродушним, коли ви робите зауваження,але ніяк не погрожуючим.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36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406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052736"/>
            <a:ext cx="7416824" cy="50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0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Те що ви говорите дітям = тому чим ви живете, якщо це не так,тоді результату не буде. Всі цінності, які ви передаєте учням, повинні бути частиною вас, в іншому випадку ваші промови не мають значення.</a:t>
            </a:r>
            <a:endParaRPr lang="ru-RU" sz="40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25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8064896" cy="550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Розвиток  КК серед батьків учнів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Велику роль у становленні КК серед батьків учнів – є ваші стосунки з учнями, адже школа займає левову долю їхнього життя і вони вдома діляться прожитим днем.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1348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3588" y="611442"/>
            <a:ext cx="7416824" cy="5175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КК серед батьків - це ваші стосунки з дітьми.</a:t>
            </a:r>
            <a:endParaRPr lang="ru-RU" sz="28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Будьте відкритою до порад, до спілкування. </a:t>
            </a:r>
            <a:endParaRPr lang="ru-RU" sz="28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Не осуджуйте.</a:t>
            </a:r>
            <a:endParaRPr lang="ru-RU" sz="28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Традиції.</a:t>
            </a:r>
            <a:endParaRPr lang="ru-RU" sz="28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Проводьте 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батьківські зустрічі і тренінги з чаєм, </a:t>
            </a:r>
            <a:r>
              <a:rPr lang="uk-UA" sz="2800" b="1" dirty="0" err="1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смаколиками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і музикою.</a:t>
            </a:r>
            <a:endParaRPr lang="ru-RU" sz="28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Будьте уважні </a:t>
            </a: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і не забувайте дякувати учням за найдрібніші вказівки.</a:t>
            </a:r>
            <a:endParaRPr lang="ru-RU" sz="28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759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9" y="1052736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 зараз спробуйте самостійно дати відповідь, що на вашу думку означає термін КК?</a:t>
            </a:r>
            <a:endParaRPr lang="ru-RU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67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6108" y="980728"/>
            <a:ext cx="7272808" cy="5148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Отже, КК – це атмосфера колективу, це рушійна сила, яка запускає весь процес і допомагає правильно будувати і налагоджувати стосунки, які в свою чергу передують ефективній роботі і високим навчальним досягненням.</a:t>
            </a:r>
            <a:endParaRPr lang="ru-RU" sz="36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327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980728"/>
            <a:ext cx="64807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«Якщо тобі не подобається те, що ти отримуєш, зміни те, що ти </a:t>
            </a:r>
            <a:r>
              <a:rPr lang="uk-UA" sz="60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даєш» </a:t>
            </a:r>
            <a:endParaRPr lang="ru-RU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80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9089" y="1340768"/>
            <a:ext cx="720581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0" b="1" dirty="0" smtClean="0">
                <a:solidFill>
                  <a:srgbClr val="8064A2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ДЯКУЮ ЗА</a:t>
            </a:r>
          </a:p>
          <a:p>
            <a:r>
              <a:rPr lang="uk-UA" sz="10000" b="1" dirty="0" smtClean="0">
                <a:solidFill>
                  <a:srgbClr val="8064A2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УВАГУ</a:t>
            </a:r>
            <a:r>
              <a:rPr lang="uk-UA" sz="10000" b="1" dirty="0" smtClean="0">
                <a:solidFill>
                  <a:srgbClr val="8064A2">
                    <a:lumMod val="50000"/>
                  </a:srgbClr>
                </a:solidFill>
                <a:latin typeface="Times New Roman"/>
                <a:ea typeface="Calibri"/>
                <a:cs typeface="Times New Roman"/>
                <a:sym typeface="Wingdings" pitchFamily="2" charset="2"/>
              </a:rPr>
              <a:t></a:t>
            </a:r>
            <a:endParaRPr lang="ru-RU" sz="10000" dirty="0"/>
          </a:p>
        </p:txBody>
      </p:sp>
    </p:spTree>
    <p:extLst>
      <p:ext uri="{BB962C8B-B14F-4D97-AF65-F5344CB8AC3E}">
        <p14:creationId xmlns:p14="http://schemas.microsoft.com/office/powerpoint/2010/main" val="86030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4675" y="548680"/>
            <a:ext cx="6750496" cy="608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Корпоративна 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культура 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це сукупність 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моделей поведінки в організації. Вона формується з її розвитком і розділяється всіма членами колективу</a:t>
            </a: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 це </a:t>
            </a: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система цінностей, правил, традицій, якої дотримується колектив.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7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764704"/>
            <a:ext cx="6491557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Шановні </a:t>
            </a: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учні</a:t>
            </a: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</a:t>
            </a:r>
            <a:endParaRPr lang="uk-UA" sz="4000" b="1" dirty="0" smtClean="0">
              <a:solidFill>
                <a:schemeClr val="accent4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давайте поділимося </a:t>
            </a: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досвідом!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Завдяки </a:t>
            </a: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якому життєвому  кредо ви маєте успіх  в своїй </a:t>
            </a: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діяльності та </a:t>
            </a:r>
            <a:r>
              <a:rPr lang="uk-UA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навчані</a:t>
            </a: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312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692696"/>
            <a:ext cx="6264696" cy="502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Корпоративна </a:t>
            </a:r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культура (КК) </a:t>
            </a:r>
            <a:r>
              <a:rPr lang="uk-UA" sz="4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виконує дві основні функції: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1.Внутрішньої інтеграції;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2.Зовнішньої адаптації</a:t>
            </a:r>
            <a:r>
              <a:rPr lang="uk-UA" sz="4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9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7" y="259039"/>
            <a:ext cx="865551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КК 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в 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колективі:</a:t>
            </a:r>
          </a:p>
          <a:p>
            <a:pPr marL="571500" indent="-571500">
              <a:buFontTx/>
              <a:buChar char="-"/>
            </a:pP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поведінка лідерів;</a:t>
            </a:r>
          </a:p>
          <a:p>
            <a:pPr marL="571500" indent="-571500">
              <a:buFontTx/>
              <a:buChar char="-"/>
            </a:pP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формування команди однодумців,</a:t>
            </a:r>
          </a:p>
          <a:p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які розділяють цінності лідера;</a:t>
            </a:r>
          </a:p>
          <a:p>
            <a:pPr marL="571500" indent="-571500">
              <a:buFontTx/>
              <a:buChar char="-"/>
            </a:pP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с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пілкування 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наставників 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з</a:t>
            </a:r>
          </a:p>
          <a:p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 командою;</a:t>
            </a:r>
          </a:p>
          <a:p>
            <a:pPr marL="571500" indent="-571500">
              <a:buFontTx/>
              <a:buChar char="-"/>
            </a:pP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Здатність наставника чути 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свою </a:t>
            </a:r>
          </a:p>
          <a:p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к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оманду і навпаки, вміння команди </a:t>
            </a:r>
          </a:p>
          <a:p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п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рислухатися до 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наставника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.</a:t>
            </a:r>
            <a:endParaRPr lang="uk-UA" sz="3600" b="1" dirty="0" smtClean="0">
              <a:solidFill>
                <a:schemeClr val="accent4">
                  <a:lumMod val="50000"/>
                </a:schemeClr>
              </a:solidFill>
              <a:latin typeface="Times New Roman"/>
              <a:ea typeface="Calibri"/>
            </a:endParaRPr>
          </a:p>
          <a:p>
            <a:endParaRPr lang="uk-UA" sz="3600" b="1" dirty="0" smtClean="0">
              <a:solidFill>
                <a:schemeClr val="accent4">
                  <a:lumMod val="50000"/>
                </a:schemeClr>
              </a:solidFill>
              <a:latin typeface="Times New Roman"/>
              <a:ea typeface="Calibri"/>
            </a:endParaRPr>
          </a:p>
          <a:p>
            <a:pPr marL="571500" indent="-571500">
              <a:buFontTx/>
              <a:buChar char="-"/>
            </a:pP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6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476672"/>
            <a:ext cx="6696744" cy="633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Як зрозуміти, що з корпоративною культурою не все гаразд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зниження кількості 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учнів та слухачів;</a:t>
            </a:r>
            <a:endParaRPr lang="uk-UA" sz="3600" b="1" dirty="0" smtClean="0">
              <a:solidFill>
                <a:schemeClr val="accent4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Із закладу йдуть 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сильні учні</a:t>
            </a: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знижується </a:t>
            </a: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продуктивність команди</a:t>
            </a:r>
            <a:endParaRPr lang="uk-UA" sz="3600" b="1" dirty="0" smtClean="0">
              <a:solidFill>
                <a:schemeClr val="accent4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571500" indent="-5715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179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" y="0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6534472" cy="4639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Якщо ви 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адаптуєтесь</a:t>
            </a:r>
            <a:endParaRPr lang="ru-RU" sz="36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Знайдіть однодумців і побудуйте з ними правильні стосунки, де ви будете підтримкою одне для одного і зможете правильно впливати на інших.</a:t>
            </a:r>
            <a:endParaRPr lang="ru-RU" sz="36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780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19" y="404664"/>
            <a:ext cx="8640961" cy="750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Якщо ви </a:t>
            </a: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керівник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Крок №1 </a:t>
            </a:r>
            <a:r>
              <a:rPr lang="uk-UA" sz="40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— виявіть проблемні точки.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Крок №2</a:t>
            </a:r>
            <a:r>
              <a:rPr lang="uk-UA" sz="40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— поверніться до ваших основних цінностей.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Крок №3</a:t>
            </a:r>
            <a:r>
              <a:rPr lang="uk-UA" sz="40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— будьте чесними та </a:t>
            </a:r>
            <a:r>
              <a:rPr lang="uk-UA" sz="40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відкритими.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77832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682</Words>
  <Application>Microsoft Office PowerPoint</Application>
  <PresentationFormat>Экран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22</cp:revision>
  <dcterms:created xsi:type="dcterms:W3CDTF">2021-03-23T13:12:33Z</dcterms:created>
  <dcterms:modified xsi:type="dcterms:W3CDTF">2022-11-01T09:03:38Z</dcterms:modified>
</cp:coreProperties>
</file>